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7"/>
  </p:notesMasterIdLst>
  <p:handoutMasterIdLst>
    <p:handoutMasterId r:id="rId28"/>
  </p:handoutMasterIdLst>
  <p:sldIdLst>
    <p:sldId id="257" r:id="rId5"/>
    <p:sldId id="278" r:id="rId6"/>
    <p:sldId id="283" r:id="rId7"/>
    <p:sldId id="297" r:id="rId8"/>
    <p:sldId id="295" r:id="rId9"/>
    <p:sldId id="274" r:id="rId10"/>
    <p:sldId id="276" r:id="rId11"/>
    <p:sldId id="294" r:id="rId12"/>
    <p:sldId id="286" r:id="rId13"/>
    <p:sldId id="287" r:id="rId14"/>
    <p:sldId id="284" r:id="rId15"/>
    <p:sldId id="290" r:id="rId16"/>
    <p:sldId id="273" r:id="rId17"/>
    <p:sldId id="272" r:id="rId18"/>
    <p:sldId id="279" r:id="rId19"/>
    <p:sldId id="281" r:id="rId20"/>
    <p:sldId id="282" r:id="rId21"/>
    <p:sldId id="291" r:id="rId22"/>
    <p:sldId id="285" r:id="rId23"/>
    <p:sldId id="298" r:id="rId24"/>
    <p:sldId id="292" r:id="rId25"/>
    <p:sldId id="277" r:id="rId2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394404"/>
    <a:srgbClr val="5F6F0F"/>
    <a:srgbClr val="718412"/>
    <a:srgbClr val="65741A"/>
    <a:srgbClr val="70811D"/>
    <a:srgbClr val="7B8D1F"/>
    <a:srgbClr val="839721"/>
    <a:srgbClr val="95AB25"/>
    <a:srgbClr val="BC5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C5F2B5-2F26-4A71-BFE8-E419288EF866}" v="183" dt="2020-03-10T01:23:12.4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74969" autoAdjust="0"/>
  </p:normalViewPr>
  <p:slideViewPr>
    <p:cSldViewPr>
      <p:cViewPr varScale="1">
        <p:scale>
          <a:sx n="65" d="100"/>
          <a:sy n="65" d="100"/>
        </p:scale>
        <p:origin x="1366" y="3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3/19/2020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3/19/2020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81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350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843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952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565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3104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5131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386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5717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646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65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99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458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953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135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29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398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27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3/19/2020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3/19/2020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3/19/2020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3/19/2020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3/19/2020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3/19/2020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3/19/2020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3/19/2020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3/19/2020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3/19/2020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3/19/2020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3/19/2020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tj5acVAJgjk" TargetMode="External"/><Relationship Id="rId13" Type="http://schemas.openxmlformats.org/officeDocument/2006/relationships/hyperlink" Target="https://www.cellebrite.com/en/blog/a-practical-guide-to-checkm8/" TargetMode="External"/><Relationship Id="rId3" Type="http://schemas.openxmlformats.org/officeDocument/2006/relationships/hyperlink" Target="https://arstechnica.com/information-technology/2019/09/developer-of-checkm8-explains-why-idevice-jailbreak-exploit-is-a-game-changer/" TargetMode="External"/><Relationship Id="rId7" Type="http://schemas.openxmlformats.org/officeDocument/2006/relationships/hyperlink" Target="https://www.wired.com/story/cellebrite-ufed-ios-12-iphone-hack-android/" TargetMode="External"/><Relationship Id="rId12" Type="http://schemas.openxmlformats.org/officeDocument/2006/relationships/hyperlink" Target="https://www.cellebrite.com/en/webinars/checkm8-and-checkra1n-full-filesystem-extractions-for-ios-devices/" TargetMode="External"/><Relationship Id="rId2" Type="http://schemas.openxmlformats.org/officeDocument/2006/relationships/hyperlink" Target="https://www.sentinelone.com/blog/checkm8-5-things-you-should-know-new-ios-boot-rom-exploi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ellebrite.com/en/ufed-premium/" TargetMode="External"/><Relationship Id="rId11" Type="http://schemas.openxmlformats.org/officeDocument/2006/relationships/hyperlink" Target="https://www.detective-store.com/ufed-ultimate-license-1-year-461.html" TargetMode="External"/><Relationship Id="rId5" Type="http://schemas.openxmlformats.org/officeDocument/2006/relationships/hyperlink" Target="https://developer.apple.com/videos/play/wwdc2016/705" TargetMode="External"/><Relationship Id="rId10" Type="http://schemas.openxmlformats.org/officeDocument/2006/relationships/hyperlink" Target="https://www.cellebrite.com/en/about/company/" TargetMode="External"/><Relationship Id="rId4" Type="http://schemas.openxmlformats.org/officeDocument/2006/relationships/hyperlink" Target="https://www.theverge.com/2019/9/27/20886835/iphone-exploit-checkm8-axi0mx-security-flaw-vunerability-jailbreak-permanent-bootrom-ios" TargetMode="External"/><Relationship Id="rId9" Type="http://schemas.openxmlformats.org/officeDocument/2006/relationships/hyperlink" Target="https://www.scmp.com/tech/enterprises/article/3046117/iphone-hacking-firm-updates-digital-forensics-tool-after-apple" TargetMode="External"/><Relationship Id="rId14" Type="http://schemas.openxmlformats.org/officeDocument/2006/relationships/hyperlink" Target="https://cases.justia.com/texas/second-court-of-appeals/2015-02-13-00526-cr.pdf?ts=1423217506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786" y="1254368"/>
            <a:ext cx="8735325" cy="2000251"/>
          </a:xfrm>
        </p:spPr>
        <p:txBody>
          <a:bodyPr/>
          <a:lstStyle/>
          <a:p>
            <a:r>
              <a:rPr lang="en-US">
                <a:latin typeface="Arial Rounded MT Bold" panose="020F0704030504030204" pitchFamily="34" charset="0"/>
              </a:rPr>
              <a:t>Cellebrite UFED Premium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98612" y="3581400"/>
            <a:ext cx="8735325" cy="1752600"/>
          </a:xfrm>
        </p:spPr>
        <p:txBody>
          <a:bodyPr>
            <a:normAutofit/>
          </a:bodyPr>
          <a:lstStyle/>
          <a:p>
            <a:r>
              <a:rPr lang="en-US" sz="2000"/>
              <a:t>Sofia Sackett</a:t>
            </a:r>
          </a:p>
          <a:p>
            <a:r>
              <a:rPr lang="en-US" sz="2000"/>
              <a:t>Cfrs 510 spring 2020</a:t>
            </a:r>
          </a:p>
          <a:p>
            <a:r>
              <a:rPr lang="en-US" sz="2000"/>
              <a:t>19 march 2020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68CEF-F47F-4734-AAF5-2248A15A0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Else Can UFED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F9664-198F-4936-A888-FB3DB1572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Analysis and report generation </a:t>
            </a:r>
          </a:p>
          <a:p>
            <a:r>
              <a:rPr lang="en-US"/>
              <a:t>Creates a chronological order of events</a:t>
            </a:r>
          </a:p>
          <a:p>
            <a:r>
              <a:rPr lang="en-US"/>
              <a:t>Can recover deleted image files and fragments</a:t>
            </a:r>
          </a:p>
          <a:p>
            <a:r>
              <a:rPr lang="en-US"/>
              <a:t>Export content to SQL database files</a:t>
            </a:r>
          </a:p>
          <a:p>
            <a:r>
              <a:rPr lang="en-US"/>
              <a:t>Uses Python for content decoding</a:t>
            </a:r>
          </a:p>
          <a:p>
            <a:r>
              <a:rPr lang="en-US"/>
              <a:t>Can import your own Python scripts</a:t>
            </a:r>
          </a:p>
        </p:txBody>
      </p:sp>
    </p:spTree>
    <p:extLst>
      <p:ext uri="{BB962C8B-B14F-4D97-AF65-F5344CB8AC3E}">
        <p14:creationId xmlns:p14="http://schemas.microsoft.com/office/powerpoint/2010/main" val="63965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0AEEA-F996-4D58-A0EE-297DD5E95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/>
              <a:t>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E037B-48C4-47CB-899F-1670EC5D96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000"/>
              <a:t>Android up to Android 10 </a:t>
            </a:r>
          </a:p>
          <a:p>
            <a:pPr lvl="1"/>
            <a:r>
              <a:rPr lang="en-US" sz="2000"/>
              <a:t>Samsung</a:t>
            </a:r>
          </a:p>
          <a:p>
            <a:pPr lvl="1"/>
            <a:r>
              <a:rPr lang="en-US" sz="2000"/>
              <a:t>Motorola</a:t>
            </a:r>
          </a:p>
          <a:p>
            <a:pPr lvl="1"/>
            <a:r>
              <a:rPr lang="en-US" sz="2000"/>
              <a:t>LG</a:t>
            </a:r>
          </a:p>
          <a:p>
            <a:pPr lvl="1"/>
            <a:r>
              <a:rPr lang="en-US" sz="2000"/>
              <a:t>Huawei</a:t>
            </a:r>
          </a:p>
          <a:p>
            <a:pPr lvl="1"/>
            <a:r>
              <a:rPr lang="en-US" sz="2000"/>
              <a:t>Sony</a:t>
            </a:r>
          </a:p>
          <a:p>
            <a:pPr lvl="1"/>
            <a:r>
              <a:rPr lang="en-US" sz="2000"/>
              <a:t>Nokia</a:t>
            </a:r>
          </a:p>
          <a:p>
            <a:r>
              <a:rPr lang="en-US" sz="2000"/>
              <a:t>iOS 7 to 13.3.x</a:t>
            </a:r>
          </a:p>
          <a:p>
            <a:pPr lvl="1"/>
            <a:r>
              <a:rPr lang="en-US" sz="2000"/>
              <a:t>iPhone 5S and newer</a:t>
            </a:r>
          </a:p>
          <a:p>
            <a:pPr lvl="1"/>
            <a:r>
              <a:rPr lang="en-US" sz="2000"/>
              <a:t>5</a:t>
            </a:r>
            <a:r>
              <a:rPr lang="en-US" sz="2000" baseline="30000"/>
              <a:t>th</a:t>
            </a:r>
            <a:r>
              <a:rPr lang="en-US" sz="2000"/>
              <a:t> generation iPod touch and newer</a:t>
            </a:r>
          </a:p>
          <a:p>
            <a:pPr lvl="1"/>
            <a:r>
              <a:rPr lang="en-US" sz="2000"/>
              <a:t>iPad mini, iPad 2 and newer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F32CFD-357D-4C88-A9F4-2E3D0D8C83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" r="2" b="2"/>
          <a:stretch/>
        </p:blipFill>
        <p:spPr>
          <a:xfrm>
            <a:off x="6551612" y="1196340"/>
            <a:ext cx="5078677" cy="4465320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C74B3E4-F806-4C63-8959-8F0B864B3A3F}"/>
              </a:ext>
            </a:extLst>
          </p:cNvPr>
          <p:cNvSpPr/>
          <p:nvPr/>
        </p:nvSpPr>
        <p:spPr>
          <a:xfrm>
            <a:off x="4875212" y="6611779"/>
            <a:ext cx="6092825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>
                <a:solidFill>
                  <a:schemeClr val="bg2">
                    <a:lumMod val="20000"/>
                    <a:lumOff val="80000"/>
                  </a:schemeClr>
                </a:solidFill>
              </a:rPr>
              <a:t>http://www.itechdataforensics.com/cellebrite.html</a:t>
            </a:r>
          </a:p>
        </p:txBody>
      </p:sp>
    </p:spTree>
    <p:extLst>
      <p:ext uri="{BB962C8B-B14F-4D97-AF65-F5344CB8AC3E}">
        <p14:creationId xmlns:p14="http://schemas.microsoft.com/office/powerpoint/2010/main" val="399204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B685C30-BC8D-481A-9304-953667FC83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2" y="762000"/>
            <a:ext cx="10683546" cy="5486400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1ED6A7-1330-4C6A-88E8-B64952EF9F3E}"/>
              </a:ext>
            </a:extLst>
          </p:cNvPr>
          <p:cNvSpPr/>
          <p:nvPr/>
        </p:nvSpPr>
        <p:spPr>
          <a:xfrm>
            <a:off x="5180012" y="6611779"/>
            <a:ext cx="6092825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/>
              <a:t>https://www.youtube.com/watch?v=tj5acVAJgjk</a:t>
            </a:r>
          </a:p>
        </p:txBody>
      </p:sp>
    </p:spTree>
    <p:extLst>
      <p:ext uri="{BB962C8B-B14F-4D97-AF65-F5344CB8AC3E}">
        <p14:creationId xmlns:p14="http://schemas.microsoft.com/office/powerpoint/2010/main" val="13352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Checkm8 Exploit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Hijacking the ios bootrom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74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Exploit Overview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09/2019: Security researcher axi0mx released the checkm8 boot ROM exploit</a:t>
            </a:r>
          </a:p>
          <a:p>
            <a:r>
              <a:rPr lang="en-US"/>
              <a:t>Affects devices that run on A11 or earlier chips</a:t>
            </a:r>
          </a:p>
          <a:p>
            <a:r>
              <a:rPr lang="en-US"/>
              <a:t>Could affect hundreds of millions of phones currently in use</a:t>
            </a:r>
          </a:p>
          <a:p>
            <a:r>
              <a:rPr lang="en-US"/>
              <a:t>Allows for a full file system extraction</a:t>
            </a:r>
          </a:p>
          <a:p>
            <a:pPr lvl="1"/>
            <a:r>
              <a:rPr lang="en-US"/>
              <a:t>Passwords</a:t>
            </a:r>
          </a:p>
          <a:p>
            <a:pPr lvl="1"/>
            <a:r>
              <a:rPr lang="en-US"/>
              <a:t>Keys</a:t>
            </a:r>
          </a:p>
          <a:p>
            <a:pPr lvl="1"/>
            <a:r>
              <a:rPr lang="en-US"/>
              <a:t>Tokens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20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640A9-C374-45EC-B278-A258CC935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You Shouldn’t Worry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C41BC-59AF-4192-BDDD-8ACD3BBB0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/>
              <a:t>Checkm8 is a tethered exploit, meaning that there are no persistence mechanisms in place</a:t>
            </a:r>
          </a:p>
          <a:p>
            <a:pPr marL="514350" indent="-514350">
              <a:buAutoNum type="arabicPeriod"/>
            </a:pPr>
            <a:r>
              <a:rPr lang="en-US"/>
              <a:t>There is no remote execution possibility</a:t>
            </a:r>
          </a:p>
          <a:p>
            <a:pPr marL="514350" indent="-514350">
              <a:buAutoNum type="arabicPeriod"/>
            </a:pPr>
            <a:r>
              <a:rPr lang="en-US"/>
              <a:t>It does not compromise the Secure Enclave </a:t>
            </a:r>
          </a:p>
          <a:p>
            <a:pPr marL="514350" indent="-514350">
              <a:buAutoNum type="arabicPeriod"/>
            </a:pPr>
            <a:r>
              <a:rPr lang="en-US"/>
              <a:t>Requires the phone to be jailbroken first</a:t>
            </a:r>
          </a:p>
          <a:p>
            <a:pPr marL="514350" indent="-514350">
              <a:buAutoNum type="arabicPeriod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0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94336-1243-4C18-8924-E295F7A23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Does Checkm8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E13EB-06F2-44FE-B9FE-40C1EF836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Each step of Apple's startup process has components that are signed by Apple</a:t>
            </a:r>
          </a:p>
          <a:p>
            <a:r>
              <a:rPr lang="en-US"/>
              <a:t>Checkm8 exploits a flaw at the very beginning of this process</a:t>
            </a:r>
          </a:p>
          <a:p>
            <a:r>
              <a:rPr lang="en-US"/>
              <a:t>Targets the iOS boot ROM</a:t>
            </a:r>
          </a:p>
          <a:p>
            <a:r>
              <a:rPr lang="en-US"/>
              <a:t>Cannot be patched through a software update </a:t>
            </a:r>
          </a:p>
        </p:txBody>
      </p:sp>
    </p:spTree>
    <p:extLst>
      <p:ext uri="{BB962C8B-B14F-4D97-AF65-F5344CB8AC3E}">
        <p14:creationId xmlns:p14="http://schemas.microsoft.com/office/powerpoint/2010/main" val="377269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CF6D9FD-7E15-4BB8-A44C-2FD764A84B1E}"/>
              </a:ext>
            </a:extLst>
          </p:cNvPr>
          <p:cNvSpPr/>
          <p:nvPr/>
        </p:nvSpPr>
        <p:spPr>
          <a:xfrm>
            <a:off x="5484812" y="1071650"/>
            <a:ext cx="2011680" cy="201168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F60E20-CFE4-4428-AD43-92D4659FEB19}"/>
              </a:ext>
            </a:extLst>
          </p:cNvPr>
          <p:cNvSpPr/>
          <p:nvPr/>
        </p:nvSpPr>
        <p:spPr>
          <a:xfrm>
            <a:off x="5484812" y="4232443"/>
            <a:ext cx="2011680" cy="201168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CE1746B-F2B6-47A5-B589-75949DBD2C35}"/>
              </a:ext>
            </a:extLst>
          </p:cNvPr>
          <p:cNvSpPr/>
          <p:nvPr/>
        </p:nvSpPr>
        <p:spPr>
          <a:xfrm>
            <a:off x="7695411" y="1071650"/>
            <a:ext cx="2011680" cy="20116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14412DD-2C1E-4175-971B-16B3A9C20B32}"/>
              </a:ext>
            </a:extLst>
          </p:cNvPr>
          <p:cNvSpPr/>
          <p:nvPr/>
        </p:nvSpPr>
        <p:spPr>
          <a:xfrm>
            <a:off x="7678683" y="4232443"/>
            <a:ext cx="2011680" cy="20116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CD46C45-7682-4AF6-9724-478ABFA01C9B}"/>
              </a:ext>
            </a:extLst>
          </p:cNvPr>
          <p:cNvSpPr/>
          <p:nvPr/>
        </p:nvSpPr>
        <p:spPr>
          <a:xfrm>
            <a:off x="9906010" y="4232443"/>
            <a:ext cx="2011680" cy="201168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1FC16B-DA76-47F1-9A2B-E8646F8E36E6}"/>
              </a:ext>
            </a:extLst>
          </p:cNvPr>
          <p:cNvSpPr/>
          <p:nvPr/>
        </p:nvSpPr>
        <p:spPr>
          <a:xfrm>
            <a:off x="9906010" y="1071650"/>
            <a:ext cx="2011680" cy="201168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B437BC2-DEBD-481C-8D99-C8680A348BE6}"/>
              </a:ext>
            </a:extLst>
          </p:cNvPr>
          <p:cNvSpPr/>
          <p:nvPr/>
        </p:nvSpPr>
        <p:spPr>
          <a:xfrm>
            <a:off x="3274213" y="1071650"/>
            <a:ext cx="2011680" cy="201168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FC7DCF-1605-4569-A05F-1FA53B134892}"/>
              </a:ext>
            </a:extLst>
          </p:cNvPr>
          <p:cNvSpPr/>
          <p:nvPr/>
        </p:nvSpPr>
        <p:spPr>
          <a:xfrm>
            <a:off x="3290941" y="4232443"/>
            <a:ext cx="2011680" cy="201168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2C0F68C-F8B8-416E-9C24-B38BD011DCFA}"/>
              </a:ext>
            </a:extLst>
          </p:cNvPr>
          <p:cNvSpPr/>
          <p:nvPr/>
        </p:nvSpPr>
        <p:spPr>
          <a:xfrm>
            <a:off x="1097070" y="4232443"/>
            <a:ext cx="2011680" cy="201168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C53056-E769-4B37-B199-3A2FFCF20A2C}"/>
              </a:ext>
            </a:extLst>
          </p:cNvPr>
          <p:cNvSpPr/>
          <p:nvPr/>
        </p:nvSpPr>
        <p:spPr>
          <a:xfrm>
            <a:off x="1083235" y="1071650"/>
            <a:ext cx="2011680" cy="201168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209CB5B-3D5D-4DDA-944C-3B3421A70C3D}"/>
              </a:ext>
            </a:extLst>
          </p:cNvPr>
          <p:cNvSpPr/>
          <p:nvPr/>
        </p:nvSpPr>
        <p:spPr>
          <a:xfrm>
            <a:off x="1274122" y="1254530"/>
            <a:ext cx="1619889" cy="12954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F07904-6158-40B7-AE6E-A444EFF9302E}"/>
              </a:ext>
            </a:extLst>
          </p:cNvPr>
          <p:cNvSpPr/>
          <p:nvPr/>
        </p:nvSpPr>
        <p:spPr>
          <a:xfrm>
            <a:off x="1419890" y="1391690"/>
            <a:ext cx="1328351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3FB3AB7-9841-42A3-997C-1A3EC47F8588}"/>
              </a:ext>
            </a:extLst>
          </p:cNvPr>
          <p:cNvSpPr/>
          <p:nvPr/>
        </p:nvSpPr>
        <p:spPr>
          <a:xfrm>
            <a:off x="1279163" y="4454930"/>
            <a:ext cx="1619889" cy="129540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C4C54E2-6CC4-4BBE-B5D0-D027A14FDEE2}"/>
              </a:ext>
            </a:extLst>
          </p:cNvPr>
          <p:cNvSpPr/>
          <p:nvPr/>
        </p:nvSpPr>
        <p:spPr>
          <a:xfrm>
            <a:off x="1424931" y="4592090"/>
            <a:ext cx="1328351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30" name="Title 12">
            <a:extLst>
              <a:ext uri="{FF2B5EF4-FFF2-40B4-BE49-F238E27FC236}">
                <a16:creationId xmlns:a16="http://schemas.microsoft.com/office/drawing/2014/main" id="{2999A26D-1D0F-400C-9144-F9941D97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7012" y="304800"/>
            <a:ext cx="5105400" cy="731716"/>
          </a:xfrm>
        </p:spPr>
        <p:txBody>
          <a:bodyPr/>
          <a:lstStyle/>
          <a:p>
            <a:r>
              <a:rPr lang="en-US"/>
              <a:t>Apple Secure Boot Chain</a:t>
            </a:r>
            <a:endParaRPr lang="en-US" dirty="0"/>
          </a:p>
        </p:txBody>
      </p:sp>
      <p:sp>
        <p:nvSpPr>
          <p:cNvPr id="31" name="Title 12">
            <a:extLst>
              <a:ext uri="{FF2B5EF4-FFF2-40B4-BE49-F238E27FC236}">
                <a16:creationId xmlns:a16="http://schemas.microsoft.com/office/drawing/2014/main" id="{852BEEB4-3146-4244-8EBC-0AEDC9DC4A1B}"/>
              </a:ext>
            </a:extLst>
          </p:cNvPr>
          <p:cNvSpPr txBox="1">
            <a:spLocks/>
          </p:cNvSpPr>
          <p:nvPr/>
        </p:nvSpPr>
        <p:spPr>
          <a:xfrm>
            <a:off x="4570412" y="3583710"/>
            <a:ext cx="3505200" cy="608412"/>
          </a:xfrm>
          <a:prstGeom prst="rect">
            <a:avLst/>
          </a:prstGeom>
        </p:spPr>
        <p:txBody>
          <a:bodyPr vert="horz" lIns="121899" tIns="60949" rIns="121899" bIns="60949" rtlCol="0" anchor="b">
            <a:normAutofit lnSpcReduction="10000"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Checkm8 Exploit</a:t>
            </a:r>
            <a:endParaRPr lang="en-US" dirty="0"/>
          </a:p>
        </p:txBody>
      </p:sp>
      <p:sp>
        <p:nvSpPr>
          <p:cNvPr id="32" name="Title 12">
            <a:extLst>
              <a:ext uri="{FF2B5EF4-FFF2-40B4-BE49-F238E27FC236}">
                <a16:creationId xmlns:a16="http://schemas.microsoft.com/office/drawing/2014/main" id="{F9D522E6-9F67-4701-A586-9BFE0DB63AC7}"/>
              </a:ext>
            </a:extLst>
          </p:cNvPr>
          <p:cNvSpPr txBox="1">
            <a:spLocks/>
          </p:cNvSpPr>
          <p:nvPr/>
        </p:nvSpPr>
        <p:spPr>
          <a:xfrm>
            <a:off x="3322252" y="1465508"/>
            <a:ext cx="19156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 lnSpcReduction="10000"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/>
              <a:t>Low-Level Bootloader (LLB)</a:t>
            </a:r>
            <a:endParaRPr lang="en-US" sz="2800" dirty="0"/>
          </a:p>
        </p:txBody>
      </p:sp>
      <p:sp>
        <p:nvSpPr>
          <p:cNvPr id="33" name="Title 12">
            <a:extLst>
              <a:ext uri="{FF2B5EF4-FFF2-40B4-BE49-F238E27FC236}">
                <a16:creationId xmlns:a16="http://schemas.microsoft.com/office/drawing/2014/main" id="{659A710F-E8F3-4FA4-9FA5-0F846E58FD3F}"/>
              </a:ext>
            </a:extLst>
          </p:cNvPr>
          <p:cNvSpPr txBox="1">
            <a:spLocks/>
          </p:cNvSpPr>
          <p:nvPr/>
        </p:nvSpPr>
        <p:spPr>
          <a:xfrm>
            <a:off x="5532851" y="1071650"/>
            <a:ext cx="19156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/>
              <a:t>iBoot</a:t>
            </a:r>
            <a:endParaRPr lang="en-US" sz="2800" dirty="0"/>
          </a:p>
        </p:txBody>
      </p:sp>
      <p:sp>
        <p:nvSpPr>
          <p:cNvPr id="34" name="Title 12">
            <a:extLst>
              <a:ext uri="{FF2B5EF4-FFF2-40B4-BE49-F238E27FC236}">
                <a16:creationId xmlns:a16="http://schemas.microsoft.com/office/drawing/2014/main" id="{696A9521-D3B0-4F31-AFD4-B6CCF4F29CA1}"/>
              </a:ext>
            </a:extLst>
          </p:cNvPr>
          <p:cNvSpPr txBox="1">
            <a:spLocks/>
          </p:cNvSpPr>
          <p:nvPr/>
        </p:nvSpPr>
        <p:spPr>
          <a:xfrm>
            <a:off x="7791490" y="1074270"/>
            <a:ext cx="19156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/>
              <a:t>Kernel</a:t>
            </a:r>
            <a:endParaRPr lang="en-US" sz="2800" dirty="0"/>
          </a:p>
        </p:txBody>
      </p:sp>
      <p:sp>
        <p:nvSpPr>
          <p:cNvPr id="35" name="Title 12">
            <a:extLst>
              <a:ext uri="{FF2B5EF4-FFF2-40B4-BE49-F238E27FC236}">
                <a16:creationId xmlns:a16="http://schemas.microsoft.com/office/drawing/2014/main" id="{148B6D60-FB2D-4A2B-89FE-E1F52E162B3E}"/>
              </a:ext>
            </a:extLst>
          </p:cNvPr>
          <p:cNvSpPr txBox="1">
            <a:spLocks/>
          </p:cNvSpPr>
          <p:nvPr/>
        </p:nvSpPr>
        <p:spPr>
          <a:xfrm>
            <a:off x="9954049" y="1055378"/>
            <a:ext cx="19156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/>
              <a:t>iOS</a:t>
            </a:r>
            <a:endParaRPr lang="en-US" sz="2800" dirty="0"/>
          </a:p>
        </p:txBody>
      </p:sp>
      <p:sp>
        <p:nvSpPr>
          <p:cNvPr id="36" name="Title 12">
            <a:extLst>
              <a:ext uri="{FF2B5EF4-FFF2-40B4-BE49-F238E27FC236}">
                <a16:creationId xmlns:a16="http://schemas.microsoft.com/office/drawing/2014/main" id="{92DAA05A-FDF4-4497-9329-7B7CA7C0A8F2}"/>
              </a:ext>
            </a:extLst>
          </p:cNvPr>
          <p:cNvSpPr txBox="1">
            <a:spLocks/>
          </p:cNvSpPr>
          <p:nvPr/>
        </p:nvSpPr>
        <p:spPr>
          <a:xfrm>
            <a:off x="721493" y="1840340"/>
            <a:ext cx="2751824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/>
              <a:t>App Processor</a:t>
            </a:r>
            <a:endParaRPr lang="en-US" sz="2400" dirty="0"/>
          </a:p>
        </p:txBody>
      </p:sp>
      <p:sp>
        <p:nvSpPr>
          <p:cNvPr id="37" name="Title 12">
            <a:extLst>
              <a:ext uri="{FF2B5EF4-FFF2-40B4-BE49-F238E27FC236}">
                <a16:creationId xmlns:a16="http://schemas.microsoft.com/office/drawing/2014/main" id="{3407E8D9-611E-45CF-9B5F-C1C79A2F1090}"/>
              </a:ext>
            </a:extLst>
          </p:cNvPr>
          <p:cNvSpPr txBox="1">
            <a:spLocks/>
          </p:cNvSpPr>
          <p:nvPr/>
        </p:nvSpPr>
        <p:spPr>
          <a:xfrm>
            <a:off x="753142" y="1355678"/>
            <a:ext cx="2751824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/>
              <a:t>Boot ROM</a:t>
            </a:r>
            <a:endParaRPr lang="en-US" sz="2400" dirty="0"/>
          </a:p>
        </p:txBody>
      </p:sp>
      <p:sp>
        <p:nvSpPr>
          <p:cNvPr id="38" name="Title 12">
            <a:extLst>
              <a:ext uri="{FF2B5EF4-FFF2-40B4-BE49-F238E27FC236}">
                <a16:creationId xmlns:a16="http://schemas.microsoft.com/office/drawing/2014/main" id="{6C4D8104-3C1E-4528-BB6B-F79239549035}"/>
              </a:ext>
            </a:extLst>
          </p:cNvPr>
          <p:cNvSpPr txBox="1">
            <a:spLocks/>
          </p:cNvSpPr>
          <p:nvPr/>
        </p:nvSpPr>
        <p:spPr>
          <a:xfrm>
            <a:off x="713232" y="696521"/>
            <a:ext cx="2751824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/>
              <a:t>Public Key</a:t>
            </a:r>
            <a:endParaRPr lang="en-US" sz="2400" dirty="0"/>
          </a:p>
        </p:txBody>
      </p:sp>
      <p:sp>
        <p:nvSpPr>
          <p:cNvPr id="39" name="Title 12">
            <a:extLst>
              <a:ext uri="{FF2B5EF4-FFF2-40B4-BE49-F238E27FC236}">
                <a16:creationId xmlns:a16="http://schemas.microsoft.com/office/drawing/2014/main" id="{A2BE2451-7A5A-48C5-BBB2-A929532BF24E}"/>
              </a:ext>
            </a:extLst>
          </p:cNvPr>
          <p:cNvSpPr txBox="1">
            <a:spLocks/>
          </p:cNvSpPr>
          <p:nvPr/>
        </p:nvSpPr>
        <p:spPr>
          <a:xfrm>
            <a:off x="3322252" y="4605047"/>
            <a:ext cx="19156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 lnSpcReduction="10000"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/>
              <a:t>Low-Level Bootloader (LLB)</a:t>
            </a:r>
            <a:endParaRPr lang="en-US" sz="2800" dirty="0"/>
          </a:p>
        </p:txBody>
      </p:sp>
      <p:sp>
        <p:nvSpPr>
          <p:cNvPr id="40" name="Title 12">
            <a:extLst>
              <a:ext uri="{FF2B5EF4-FFF2-40B4-BE49-F238E27FC236}">
                <a16:creationId xmlns:a16="http://schemas.microsoft.com/office/drawing/2014/main" id="{843FA93F-E0AC-4D98-A94F-374FDB05D1B0}"/>
              </a:ext>
            </a:extLst>
          </p:cNvPr>
          <p:cNvSpPr txBox="1">
            <a:spLocks/>
          </p:cNvSpPr>
          <p:nvPr/>
        </p:nvSpPr>
        <p:spPr>
          <a:xfrm>
            <a:off x="5537613" y="4232443"/>
            <a:ext cx="19156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/>
              <a:t>iBoot</a:t>
            </a:r>
            <a:endParaRPr lang="en-US" sz="2800" dirty="0"/>
          </a:p>
        </p:txBody>
      </p:sp>
      <p:sp>
        <p:nvSpPr>
          <p:cNvPr id="41" name="Title 12">
            <a:extLst>
              <a:ext uri="{FF2B5EF4-FFF2-40B4-BE49-F238E27FC236}">
                <a16:creationId xmlns:a16="http://schemas.microsoft.com/office/drawing/2014/main" id="{0310C29A-5D9D-4990-9C95-2A3ADA20F195}"/>
              </a:ext>
            </a:extLst>
          </p:cNvPr>
          <p:cNvSpPr txBox="1">
            <a:spLocks/>
          </p:cNvSpPr>
          <p:nvPr/>
        </p:nvSpPr>
        <p:spPr>
          <a:xfrm>
            <a:off x="7741424" y="4307293"/>
            <a:ext cx="19156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/>
              <a:t>Kernel</a:t>
            </a:r>
            <a:endParaRPr lang="en-US" sz="2800" dirty="0"/>
          </a:p>
        </p:txBody>
      </p:sp>
      <p:sp>
        <p:nvSpPr>
          <p:cNvPr id="43" name="Title 12">
            <a:extLst>
              <a:ext uri="{FF2B5EF4-FFF2-40B4-BE49-F238E27FC236}">
                <a16:creationId xmlns:a16="http://schemas.microsoft.com/office/drawing/2014/main" id="{B55C0BC5-191F-493F-BFE3-DE3A17002F8C}"/>
              </a:ext>
            </a:extLst>
          </p:cNvPr>
          <p:cNvSpPr txBox="1">
            <a:spLocks/>
          </p:cNvSpPr>
          <p:nvPr/>
        </p:nvSpPr>
        <p:spPr>
          <a:xfrm>
            <a:off x="10002089" y="4307293"/>
            <a:ext cx="19156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/>
              <a:t>iOS</a:t>
            </a:r>
            <a:endParaRPr lang="en-US" sz="2800" dirty="0"/>
          </a:p>
        </p:txBody>
      </p:sp>
      <p:sp>
        <p:nvSpPr>
          <p:cNvPr id="44" name="Title 12">
            <a:extLst>
              <a:ext uri="{FF2B5EF4-FFF2-40B4-BE49-F238E27FC236}">
                <a16:creationId xmlns:a16="http://schemas.microsoft.com/office/drawing/2014/main" id="{ACB930C7-3B7D-4AD6-9166-A7CE22F7FC4A}"/>
              </a:ext>
            </a:extLst>
          </p:cNvPr>
          <p:cNvSpPr txBox="1">
            <a:spLocks/>
          </p:cNvSpPr>
          <p:nvPr/>
        </p:nvSpPr>
        <p:spPr>
          <a:xfrm>
            <a:off x="717341" y="5020160"/>
            <a:ext cx="2751824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/>
              <a:t>App Processor</a:t>
            </a:r>
            <a:endParaRPr lang="en-US" sz="2400" dirty="0"/>
          </a:p>
        </p:txBody>
      </p:sp>
      <p:sp>
        <p:nvSpPr>
          <p:cNvPr id="45" name="Title 12">
            <a:extLst>
              <a:ext uri="{FF2B5EF4-FFF2-40B4-BE49-F238E27FC236}">
                <a16:creationId xmlns:a16="http://schemas.microsoft.com/office/drawing/2014/main" id="{2BDDC38B-D133-428C-9D93-54FABFD3BE14}"/>
              </a:ext>
            </a:extLst>
          </p:cNvPr>
          <p:cNvSpPr txBox="1">
            <a:spLocks/>
          </p:cNvSpPr>
          <p:nvPr/>
        </p:nvSpPr>
        <p:spPr>
          <a:xfrm>
            <a:off x="737707" y="4543159"/>
            <a:ext cx="2751824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/>
              <a:t>Boot ROM</a:t>
            </a:r>
            <a:endParaRPr lang="en-US" sz="2400" dirty="0"/>
          </a:p>
        </p:txBody>
      </p:sp>
      <p:sp>
        <p:nvSpPr>
          <p:cNvPr id="46" name="Title 12">
            <a:extLst>
              <a:ext uri="{FF2B5EF4-FFF2-40B4-BE49-F238E27FC236}">
                <a16:creationId xmlns:a16="http://schemas.microsoft.com/office/drawing/2014/main" id="{CA6F27F5-D51A-4773-A9F7-94AFC611DD14}"/>
              </a:ext>
            </a:extLst>
          </p:cNvPr>
          <p:cNvSpPr txBox="1">
            <a:spLocks/>
          </p:cNvSpPr>
          <p:nvPr/>
        </p:nvSpPr>
        <p:spPr>
          <a:xfrm>
            <a:off x="721493" y="3878667"/>
            <a:ext cx="2751824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/>
              <a:t>Public Key</a:t>
            </a:r>
            <a:endParaRPr lang="en-US" sz="2400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E6F4A8C-1660-4DAA-AFB7-E68F0AD5545D}"/>
              </a:ext>
            </a:extLst>
          </p:cNvPr>
          <p:cNvSpPr/>
          <p:nvPr/>
        </p:nvSpPr>
        <p:spPr>
          <a:xfrm>
            <a:off x="2747451" y="5435209"/>
            <a:ext cx="457200" cy="45720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49" name="Multiplication Sign 48">
            <a:extLst>
              <a:ext uri="{FF2B5EF4-FFF2-40B4-BE49-F238E27FC236}">
                <a16:creationId xmlns:a16="http://schemas.microsoft.com/office/drawing/2014/main" id="{58B50E2F-C5EA-4155-A858-070A18F992D9}"/>
              </a:ext>
            </a:extLst>
          </p:cNvPr>
          <p:cNvSpPr/>
          <p:nvPr/>
        </p:nvSpPr>
        <p:spPr>
          <a:xfrm>
            <a:off x="2803272" y="5480929"/>
            <a:ext cx="365760" cy="365760"/>
          </a:xfrm>
          <a:prstGeom prst="mathMultipl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11DA19B-3CC1-49FB-8B06-57C5623326BA}"/>
              </a:ext>
            </a:extLst>
          </p:cNvPr>
          <p:cNvSpPr/>
          <p:nvPr/>
        </p:nvSpPr>
        <p:spPr>
          <a:xfrm>
            <a:off x="4928153" y="2743287"/>
            <a:ext cx="457200" cy="4572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8194DF3-B604-4042-96FA-F3F4F6B5C87A}"/>
              </a:ext>
            </a:extLst>
          </p:cNvPr>
          <p:cNvSpPr/>
          <p:nvPr/>
        </p:nvSpPr>
        <p:spPr>
          <a:xfrm>
            <a:off x="7138751" y="2783135"/>
            <a:ext cx="457200" cy="4572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5E371F7-345A-485C-976D-FBFAAE541C5C}"/>
              </a:ext>
            </a:extLst>
          </p:cNvPr>
          <p:cNvSpPr/>
          <p:nvPr/>
        </p:nvSpPr>
        <p:spPr>
          <a:xfrm>
            <a:off x="9349351" y="2778372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92273D8-32A7-47FF-97CB-9696380A4830}"/>
              </a:ext>
            </a:extLst>
          </p:cNvPr>
          <p:cNvSpPr/>
          <p:nvPr/>
        </p:nvSpPr>
        <p:spPr>
          <a:xfrm>
            <a:off x="11559949" y="2772577"/>
            <a:ext cx="457200" cy="45720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12246DC-DCF7-4CDE-8334-0D3AEC5B4496}"/>
              </a:ext>
            </a:extLst>
          </p:cNvPr>
          <p:cNvSpPr/>
          <p:nvPr/>
        </p:nvSpPr>
        <p:spPr>
          <a:xfrm>
            <a:off x="4928153" y="5892409"/>
            <a:ext cx="457200" cy="4572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E840F3DF-FEC7-4233-B472-27718F89EF61}"/>
              </a:ext>
            </a:extLst>
          </p:cNvPr>
          <p:cNvSpPr/>
          <p:nvPr/>
        </p:nvSpPr>
        <p:spPr>
          <a:xfrm>
            <a:off x="7138751" y="5932257"/>
            <a:ext cx="457200" cy="4572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42229FD-6C03-4816-B944-85E90E2767B9}"/>
              </a:ext>
            </a:extLst>
          </p:cNvPr>
          <p:cNvSpPr/>
          <p:nvPr/>
        </p:nvSpPr>
        <p:spPr>
          <a:xfrm>
            <a:off x="9349351" y="5927494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B47EBD1D-6EE1-45CC-9354-35606AFEF5E7}"/>
              </a:ext>
            </a:extLst>
          </p:cNvPr>
          <p:cNvSpPr/>
          <p:nvPr/>
        </p:nvSpPr>
        <p:spPr>
          <a:xfrm>
            <a:off x="11559949" y="5921699"/>
            <a:ext cx="457200" cy="45720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01D46DD-03EF-4B34-AABC-B6A48D1D834C}"/>
              </a:ext>
            </a:extLst>
          </p:cNvPr>
          <p:cNvSpPr txBox="1"/>
          <p:nvPr/>
        </p:nvSpPr>
        <p:spPr>
          <a:xfrm rot="21220941">
            <a:off x="4856830" y="2748743"/>
            <a:ext cx="569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✔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A5A5F1F-D30A-4F3B-86CE-3AEA572493B0}"/>
              </a:ext>
            </a:extLst>
          </p:cNvPr>
          <p:cNvSpPr txBox="1"/>
          <p:nvPr/>
        </p:nvSpPr>
        <p:spPr>
          <a:xfrm rot="21220941">
            <a:off x="7063271" y="2801786"/>
            <a:ext cx="569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✔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CDFD490-E7EA-49C0-B09A-464658F8B401}"/>
              </a:ext>
            </a:extLst>
          </p:cNvPr>
          <p:cNvSpPr txBox="1"/>
          <p:nvPr/>
        </p:nvSpPr>
        <p:spPr>
          <a:xfrm rot="21220941">
            <a:off x="9293254" y="2790733"/>
            <a:ext cx="569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✔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C8010C2-20B0-4D34-AC21-190C7750922A}"/>
              </a:ext>
            </a:extLst>
          </p:cNvPr>
          <p:cNvSpPr txBox="1"/>
          <p:nvPr/>
        </p:nvSpPr>
        <p:spPr>
          <a:xfrm rot="21220941">
            <a:off x="11478239" y="2790732"/>
            <a:ext cx="569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✔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CA31F76-7A2E-494E-AE2B-3DB82EBB831E}"/>
              </a:ext>
            </a:extLst>
          </p:cNvPr>
          <p:cNvSpPr txBox="1"/>
          <p:nvPr/>
        </p:nvSpPr>
        <p:spPr>
          <a:xfrm>
            <a:off x="4982668" y="5869489"/>
            <a:ext cx="340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?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9CA3C14-4137-440B-B94C-6A00E7900A87}"/>
              </a:ext>
            </a:extLst>
          </p:cNvPr>
          <p:cNvSpPr txBox="1"/>
          <p:nvPr/>
        </p:nvSpPr>
        <p:spPr>
          <a:xfrm>
            <a:off x="9411304" y="5892409"/>
            <a:ext cx="340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?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356E129-D620-4F0A-9C15-CFCC322905DC}"/>
              </a:ext>
            </a:extLst>
          </p:cNvPr>
          <p:cNvSpPr txBox="1"/>
          <p:nvPr/>
        </p:nvSpPr>
        <p:spPr>
          <a:xfrm>
            <a:off x="7192279" y="5920421"/>
            <a:ext cx="340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?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B5DEDBD-D106-4D93-8D95-28E3196B43EE}"/>
              </a:ext>
            </a:extLst>
          </p:cNvPr>
          <p:cNvSpPr txBox="1"/>
          <p:nvPr/>
        </p:nvSpPr>
        <p:spPr>
          <a:xfrm>
            <a:off x="11618195" y="5897268"/>
            <a:ext cx="3407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?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CEA4279-C034-4586-9424-D1DA3789EB83}"/>
              </a:ext>
            </a:extLst>
          </p:cNvPr>
          <p:cNvSpPr/>
          <p:nvPr/>
        </p:nvSpPr>
        <p:spPr>
          <a:xfrm>
            <a:off x="4646612" y="6605004"/>
            <a:ext cx="38862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>
                <a:solidFill>
                  <a:schemeClr val="bg2">
                    <a:lumMod val="20000"/>
                    <a:lumOff val="80000"/>
                  </a:schemeClr>
                </a:solidFill>
              </a:rPr>
              <a:t>https://developer.apple.com/videos/play/wwdc2016/705</a:t>
            </a:r>
          </a:p>
          <a:p>
            <a:endParaRPr lang="en-US" sz="100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endParaRPr lang="en-US" sz="100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042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72760-8754-4F71-ACC9-B8E8E85FC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Checkm8 and Cellebrite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C2A58-A779-492A-B09A-1661FC7AB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Checkm8 alone was not particularly impactful </a:t>
            </a:r>
          </a:p>
          <a:p>
            <a:pPr lvl="1"/>
            <a:r>
              <a:rPr lang="en-US"/>
              <a:t>Required phone to be jailbroken; less forensically sound</a:t>
            </a:r>
          </a:p>
          <a:p>
            <a:pPr lvl="1"/>
            <a:r>
              <a:rPr lang="en-US"/>
              <a:t>Needed 3</a:t>
            </a:r>
            <a:r>
              <a:rPr lang="en-US" baseline="30000"/>
              <a:t>rd</a:t>
            </a:r>
            <a:r>
              <a:rPr lang="en-US"/>
              <a:t> party tool checkra1n</a:t>
            </a:r>
          </a:p>
          <a:p>
            <a:pPr lvl="1"/>
            <a:r>
              <a:rPr lang="en-US"/>
              <a:t>Had to use a macOS workstation</a:t>
            </a:r>
          </a:p>
          <a:p>
            <a:pPr lvl="1"/>
            <a:r>
              <a:rPr lang="en-US"/>
              <a:t>Multiple stages and error prone</a:t>
            </a:r>
          </a:p>
          <a:p>
            <a:r>
              <a:rPr lang="en-US"/>
              <a:t>UFED Premium fully integrated the checkm8 exploit </a:t>
            </a:r>
          </a:p>
        </p:txBody>
      </p:sp>
    </p:spTree>
    <p:extLst>
      <p:ext uri="{BB962C8B-B14F-4D97-AF65-F5344CB8AC3E}">
        <p14:creationId xmlns:p14="http://schemas.microsoft.com/office/powerpoint/2010/main" val="3064970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A4796-256F-4441-9738-BB1103942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Legality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F0981-A2E9-44A2-A70C-AF8EA424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Is Cellebrite data admissible in court?</a:t>
            </a:r>
          </a:p>
          <a:p>
            <a:pPr lvl="1"/>
            <a:r>
              <a:rPr lang="en-US"/>
              <a:t>Proprietary process and code may be cause for concern</a:t>
            </a:r>
          </a:p>
          <a:p>
            <a:pPr lvl="1"/>
            <a:r>
              <a:rPr lang="en-US"/>
              <a:t>How can they prove that they did not plant evidence?</a:t>
            </a:r>
          </a:p>
          <a:p>
            <a:r>
              <a:rPr lang="en-US"/>
              <a:t>Washington v. State of Texas (2015)</a:t>
            </a:r>
          </a:p>
          <a:p>
            <a:pPr lvl="1"/>
            <a:r>
              <a:rPr lang="en-US"/>
              <a:t>Appealed charge based on unreliability of Cellebrite data</a:t>
            </a:r>
          </a:p>
          <a:p>
            <a:pPr lvl="1"/>
            <a:r>
              <a:rPr lang="en-US"/>
              <a:t>Judge decided Cellebrite was still valid</a:t>
            </a:r>
          </a:p>
          <a:p>
            <a:r>
              <a:rPr lang="en-US"/>
              <a:t>Defense argued that UFED should be treated the same as a breathalyzer </a:t>
            </a:r>
          </a:p>
          <a:p>
            <a:pPr marL="377886" lvl="1" indent="0">
              <a:buNone/>
            </a:pPr>
            <a:endParaRPr lang="en-US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35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Cellebrite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Digital intelligence for a safer world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91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31973-6525-40FF-ACE2-515A0AFF0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Equating UFED with Intoxilyzer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47E50-F4D2-433A-8778-ECFFA8F10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Prove that machine was functioning properly </a:t>
            </a:r>
          </a:p>
          <a:p>
            <a:pPr lvl="1"/>
            <a:r>
              <a:rPr lang="en-US"/>
              <a:t>Also prove that phone was functioning properly</a:t>
            </a:r>
          </a:p>
          <a:p>
            <a:r>
              <a:rPr lang="en-US"/>
              <a:t>User must be qualified to translate or interpret results</a:t>
            </a:r>
          </a:p>
          <a:p>
            <a:r>
              <a:rPr lang="en-US"/>
              <a:t>Periodic supervision by someone who understands scientific theory of the machine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41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6D1D8-8AC7-4335-B807-3932D86BC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3312" y="2819400"/>
            <a:ext cx="2362200" cy="838200"/>
          </a:xfrm>
        </p:spPr>
        <p:txBody>
          <a:bodyPr/>
          <a:lstStyle/>
          <a:p>
            <a:r>
              <a:rPr lang="en-US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37583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/>
              <a:t>Checkm8 Exploit</a:t>
            </a:r>
          </a:p>
          <a:p>
            <a:pPr lvl="1"/>
            <a:r>
              <a:rPr lang="en-US">
                <a:hlinkClick r:id="rId2"/>
              </a:rPr>
              <a:t>https://www.sentinelone.com/blog/checkm8-5-things-you-should-know-new-ios-boot-rom-exploit/</a:t>
            </a:r>
            <a:endParaRPr lang="en-US"/>
          </a:p>
          <a:p>
            <a:pPr lvl="1"/>
            <a:r>
              <a:rPr lang="en-US">
                <a:hlinkClick r:id="rId3"/>
              </a:rPr>
              <a:t>https://arstechnica.com/information-technology/2019/09/developer-of-checkm8-explains-why-idevice-jailbreak-exploit-is-a-game-changer/</a:t>
            </a:r>
            <a:endParaRPr lang="en-US"/>
          </a:p>
          <a:p>
            <a:pPr lvl="1"/>
            <a:r>
              <a:rPr lang="en-US">
                <a:hlinkClick r:id="rId4"/>
              </a:rPr>
              <a:t>https://www.theverge.com/2019/9/27/20886835/iphone-exploit-checkm8-axi0mx-security-flaw-vunerability-jailbreak-permanent-bootrom-ios</a:t>
            </a:r>
            <a:endParaRPr lang="en-US"/>
          </a:p>
          <a:p>
            <a:pPr lvl="1"/>
            <a:r>
              <a:rPr lang="en-US">
                <a:hlinkClick r:id="rId5"/>
              </a:rPr>
              <a:t>https://developer.apple.com/videos/play/wwdc2016/705</a:t>
            </a:r>
            <a:endParaRPr lang="en-US"/>
          </a:p>
          <a:p>
            <a:r>
              <a:rPr lang="en-US"/>
              <a:t>Cellebrite  </a:t>
            </a:r>
          </a:p>
          <a:p>
            <a:pPr lvl="1"/>
            <a:r>
              <a:rPr lang="en-US">
                <a:hlinkClick r:id="rId6"/>
              </a:rPr>
              <a:t>https://www.cellebrite.com/en/ufed-premium/</a:t>
            </a:r>
            <a:endParaRPr lang="en-US"/>
          </a:p>
          <a:p>
            <a:pPr lvl="1"/>
            <a:r>
              <a:rPr lang="en-US">
                <a:hlinkClick r:id="rId7"/>
              </a:rPr>
              <a:t>https://www.wired.com/story/cellebrite-ufed-ios-12-iphone-hack-android/</a:t>
            </a:r>
            <a:endParaRPr lang="en-US"/>
          </a:p>
          <a:p>
            <a:pPr lvl="1"/>
            <a:r>
              <a:rPr lang="en-US">
                <a:hlinkClick r:id="rId8"/>
              </a:rPr>
              <a:t>https://www.youtube.com/watch?v=tj5acVAJgjk</a:t>
            </a:r>
            <a:endParaRPr lang="en-US"/>
          </a:p>
          <a:p>
            <a:pPr lvl="1"/>
            <a:r>
              <a:rPr lang="en-US">
                <a:hlinkClick r:id="rId9"/>
              </a:rPr>
              <a:t>https://www.scmp.com/tech/enterprises/article/3046117/iphone-hacking-firm-updates-digital-forensics-tool-after-apple</a:t>
            </a:r>
            <a:endParaRPr lang="en-US"/>
          </a:p>
          <a:p>
            <a:pPr lvl="1"/>
            <a:r>
              <a:rPr lang="en-US">
                <a:hlinkClick r:id="rId10"/>
              </a:rPr>
              <a:t>https://www.cellebrite.com/en/about/company/</a:t>
            </a:r>
            <a:endParaRPr lang="en-US"/>
          </a:p>
          <a:p>
            <a:pPr lvl="1"/>
            <a:r>
              <a:rPr lang="en-US">
                <a:hlinkClick r:id="rId11"/>
              </a:rPr>
              <a:t>https://www.detective-store.com/ufed-ultimate-license-1-year-461.html</a:t>
            </a:r>
            <a:endParaRPr lang="en-US"/>
          </a:p>
          <a:p>
            <a:pPr lvl="1"/>
            <a:r>
              <a:rPr lang="en-US">
                <a:hlinkClick r:id="rId12"/>
              </a:rPr>
              <a:t>https://www.cellebrite.com/en/webinars/checkm8-and-checkra1n-full-filesystem-extractions-for-ios-devices/</a:t>
            </a:r>
            <a:endParaRPr lang="en-US"/>
          </a:p>
          <a:p>
            <a:pPr lvl="1"/>
            <a:r>
              <a:rPr lang="en-US">
                <a:hlinkClick r:id="rId13"/>
              </a:rPr>
              <a:t>https://www.cellebrite.com/en/blog/a-practical-guide-to-checkm8/</a:t>
            </a:r>
            <a:endParaRPr lang="en-US"/>
          </a:p>
          <a:p>
            <a:r>
              <a:rPr lang="en-US"/>
              <a:t>Quentin Washington v. State of Texas</a:t>
            </a:r>
          </a:p>
          <a:p>
            <a:pPr lvl="1"/>
            <a:r>
              <a:rPr lang="en-US">
                <a:hlinkClick r:id="rId14"/>
              </a:rPr>
              <a:t>https://cases.justia.com/texas/second-court-of-appeals/2015-02-13-00526-cr.pdf?ts=1423217506</a:t>
            </a:r>
            <a:endParaRPr lang="en-US"/>
          </a:p>
          <a:p>
            <a:pPr marL="377886" lvl="1" indent="0">
              <a:buNone/>
            </a:pPr>
            <a:endParaRPr lang="en-US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64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/>
              <a:t>Cellebrite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AD01E2E-3AAA-4348-9AC0-8EC57BD415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360501" cy="4465320"/>
          </a:xfrm>
        </p:spPr>
        <p:txBody>
          <a:bodyPr>
            <a:normAutofit/>
          </a:bodyPr>
          <a:lstStyle/>
          <a:p>
            <a:r>
              <a:rPr lang="en-US"/>
              <a:t>Israeli forensics firm and law enforcement contractor</a:t>
            </a:r>
          </a:p>
          <a:p>
            <a:r>
              <a:rPr lang="en-US"/>
              <a:t>North American HQ in New Jersey</a:t>
            </a:r>
          </a:p>
          <a:p>
            <a:r>
              <a:rPr lang="en-US"/>
              <a:t>Owned by Japan’s Sun Corporation</a:t>
            </a:r>
          </a:p>
        </p:txBody>
      </p:sp>
    </p:spTree>
    <p:extLst>
      <p:ext uri="{BB962C8B-B14F-4D97-AF65-F5344CB8AC3E}">
        <p14:creationId xmlns:p14="http://schemas.microsoft.com/office/powerpoint/2010/main" val="3151989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9A1A-0F22-45A9-A22D-82C4EFCDC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UFED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E8B3A-1071-4F23-8771-5C019278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Originally sold to mobile phone retailers to transfer existing phone data to newly purchased phones</a:t>
            </a:r>
          </a:p>
          <a:p>
            <a:r>
              <a:rPr lang="en-US"/>
              <a:t>Used to be called the Universal Memory Exchanger (UME 36)</a:t>
            </a:r>
          </a:p>
          <a:p>
            <a:r>
              <a:rPr lang="en-US"/>
              <a:t>Law enforcement saw the UME’s forensic potential</a:t>
            </a:r>
          </a:p>
          <a:p>
            <a:r>
              <a:rPr lang="en-US"/>
              <a:t>UFED Touch for on-site extractions </a:t>
            </a:r>
          </a:p>
          <a:p>
            <a:r>
              <a:rPr lang="en-US"/>
              <a:t>UFED 4PC for workstations</a:t>
            </a:r>
          </a:p>
        </p:txBody>
      </p:sp>
    </p:spTree>
    <p:extLst>
      <p:ext uri="{BB962C8B-B14F-4D97-AF65-F5344CB8AC3E}">
        <p14:creationId xmlns:p14="http://schemas.microsoft.com/office/powerpoint/2010/main" val="176248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/>
              <a:t>Cellebrite UFED Premium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AD01E2E-3AAA-4348-9AC0-8EC57BD415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/>
          <a:p>
            <a:r>
              <a:rPr lang="en-US"/>
              <a:t>06/14/2019: announced UFED Premium</a:t>
            </a:r>
          </a:p>
          <a:p>
            <a:r>
              <a:rPr lang="en-US"/>
              <a:t>Able to unlock most iOS devices and many high-end Android devices</a:t>
            </a:r>
          </a:p>
          <a:p>
            <a:r>
              <a:rPr lang="en-US"/>
              <a:t>Utilizes the checkm8 exploit</a:t>
            </a:r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CDBA473-82FA-4029-82A8-8AA7187E0A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326" y="1143000"/>
            <a:ext cx="4903470" cy="4953000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279D780-C30E-4607-961E-DD14146E7E16}"/>
              </a:ext>
            </a:extLst>
          </p:cNvPr>
          <p:cNvSpPr/>
          <p:nvPr/>
        </p:nvSpPr>
        <p:spPr>
          <a:xfrm>
            <a:off x="4151312" y="6629400"/>
            <a:ext cx="38862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>
                <a:solidFill>
                  <a:schemeClr val="bg2">
                    <a:lumMod val="20000"/>
                    <a:lumOff val="80000"/>
                  </a:schemeClr>
                </a:solidFill>
              </a:rPr>
              <a:t>https://twitter.com/Cellebrite_UFED/status/1139569499206643715</a:t>
            </a:r>
          </a:p>
          <a:p>
            <a:endParaRPr lang="en-US" sz="100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endParaRPr lang="en-US" sz="100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15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E7A0-F203-42C9-A29E-A1BFE34E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UFED Premium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57E39-7A97-4282-B4DC-A958A96A1C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Unlock and file system extraction</a:t>
            </a:r>
          </a:p>
        </p:txBody>
      </p:sp>
    </p:spTree>
    <p:extLst>
      <p:ext uri="{BB962C8B-B14F-4D97-AF65-F5344CB8AC3E}">
        <p14:creationId xmlns:p14="http://schemas.microsoft.com/office/powerpoint/2010/main" val="79472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Capabilities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8883" y="1701797"/>
            <a:ext cx="6170929" cy="4462272"/>
          </a:xfrm>
        </p:spPr>
        <p:txBody>
          <a:bodyPr>
            <a:normAutofit/>
          </a:bodyPr>
          <a:lstStyle/>
          <a:p>
            <a:r>
              <a:rPr lang="en-US"/>
              <a:t>Unlocks and extracts mobile evidence from iOS and Android phones</a:t>
            </a:r>
          </a:p>
          <a:p>
            <a:r>
              <a:rPr lang="en-US"/>
              <a:t>Can bypass or determine locks</a:t>
            </a:r>
          </a:p>
          <a:p>
            <a:r>
              <a:rPr lang="en-US"/>
              <a:t>iOS: Full file system extraction</a:t>
            </a:r>
          </a:p>
          <a:p>
            <a:r>
              <a:rPr lang="en-US"/>
              <a:t>Android: full file system </a:t>
            </a:r>
            <a:r>
              <a:rPr lang="en-US" u="sng"/>
              <a:t>or</a:t>
            </a:r>
            <a:r>
              <a:rPr lang="en-US"/>
              <a:t> physical extraction </a:t>
            </a:r>
          </a:p>
          <a:p>
            <a:endParaRPr lang="en-US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BF7A3-F840-49CF-BE1A-07C8A01CC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6563" y1="16406" x2="55469" y2="53906"/>
                        <a14:foregroundMark x1="55469" y1="53906" x2="45313" y2="55990"/>
                        <a14:foregroundMark x1="45313" y1="55990" x2="29688" y2="52083"/>
                        <a14:foregroundMark x1="29688" y1="52083" x2="35625" y2="40104"/>
                        <a14:foregroundMark x1="35625" y1="40104" x2="66094" y2="23438"/>
                        <a14:foregroundMark x1="36406" y1="22656" x2="34063" y2="38802"/>
                        <a14:foregroundMark x1="34063" y1="38802" x2="30938" y2="47917"/>
                        <a14:backgroundMark x1="14688" y1="15365" x2="11250" y2="29427"/>
                        <a14:backgroundMark x1="11250" y1="29427" x2="5781" y2="41146"/>
                        <a14:backgroundMark x1="5781" y1="41146" x2="3594" y2="54427"/>
                        <a14:backgroundMark x1="3594" y1="54427" x2="3594" y2="69792"/>
                        <a14:backgroundMark x1="3594" y1="69792" x2="10625" y2="79688"/>
                        <a14:backgroundMark x1="10625" y1="79688" x2="24688" y2="86198"/>
                        <a14:backgroundMark x1="48125" y1="10938" x2="64063" y2="9375"/>
                        <a14:backgroundMark x1="64063" y1="9375" x2="72813" y2="9635"/>
                        <a14:backgroundMark x1="72813" y1="9635" x2="82188" y2="15104"/>
                        <a14:backgroundMark x1="82188" y1="15104" x2="91563" y2="27604"/>
                        <a14:backgroundMark x1="91563" y1="27604" x2="97344" y2="679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4412" y="1066800"/>
            <a:ext cx="6696281" cy="401776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B8EBBB5-5CC1-4853-A604-39E68FFDE136}"/>
              </a:ext>
            </a:extLst>
          </p:cNvPr>
          <p:cNvSpPr/>
          <p:nvPr/>
        </p:nvSpPr>
        <p:spPr>
          <a:xfrm>
            <a:off x="3656012" y="6629400"/>
            <a:ext cx="6092825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>
                <a:solidFill>
                  <a:schemeClr val="bg2">
                    <a:lumMod val="20000"/>
                    <a:lumOff val="80000"/>
                  </a:schemeClr>
                </a:solidFill>
              </a:rPr>
              <a:t>https://photos5.appleinsider.com/gallery/24958-33184-20037-21286-cellebritetool1-l-l.jpg</a:t>
            </a:r>
          </a:p>
        </p:txBody>
      </p:sp>
    </p:spTree>
    <p:extLst>
      <p:ext uri="{BB962C8B-B14F-4D97-AF65-F5344CB8AC3E}">
        <p14:creationId xmlns:p14="http://schemas.microsoft.com/office/powerpoint/2010/main" val="3469890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5998EBF-9D2D-455F-84B1-54F4E4B005CE}"/>
              </a:ext>
            </a:extLst>
          </p:cNvPr>
          <p:cNvSpPr/>
          <p:nvPr/>
        </p:nvSpPr>
        <p:spPr>
          <a:xfrm>
            <a:off x="8420916" y="533399"/>
            <a:ext cx="3540896" cy="94611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FEC0AF-881B-4ABF-8889-8280C4102DE8}"/>
              </a:ext>
            </a:extLst>
          </p:cNvPr>
          <p:cNvSpPr/>
          <p:nvPr/>
        </p:nvSpPr>
        <p:spPr>
          <a:xfrm>
            <a:off x="4705461" y="533400"/>
            <a:ext cx="3540896" cy="946117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47C6BF4-E22E-4AEB-B0D5-5EA0B7F94957}"/>
              </a:ext>
            </a:extLst>
          </p:cNvPr>
          <p:cNvSpPr/>
          <p:nvPr/>
        </p:nvSpPr>
        <p:spPr>
          <a:xfrm>
            <a:off x="989012" y="533400"/>
            <a:ext cx="3540896" cy="94611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404773-3CB2-469B-9603-885E4DEE6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4427" y="506186"/>
            <a:ext cx="1751329" cy="804669"/>
          </a:xfrm>
        </p:spPr>
        <p:txBody>
          <a:bodyPr/>
          <a:lstStyle/>
          <a:p>
            <a:r>
              <a:rPr lang="en-US"/>
              <a:t>Logical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DDA12-07B9-407D-90CD-DEA310F0A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012" y="1696354"/>
            <a:ext cx="3503929" cy="4462272"/>
          </a:xfrm>
        </p:spPr>
        <p:txBody>
          <a:bodyPr>
            <a:normAutofit/>
          </a:bodyPr>
          <a:lstStyle/>
          <a:p>
            <a:r>
              <a:rPr lang="en-US"/>
              <a:t>Quickest and easiest</a:t>
            </a:r>
          </a:p>
          <a:p>
            <a:r>
              <a:rPr lang="en-US"/>
              <a:t>Least invasive</a:t>
            </a:r>
          </a:p>
          <a:p>
            <a:r>
              <a:rPr lang="en-US"/>
              <a:t>Messaging</a:t>
            </a:r>
          </a:p>
          <a:p>
            <a:r>
              <a:rPr lang="en-US"/>
              <a:t>Contacts</a:t>
            </a:r>
          </a:p>
          <a:p>
            <a:r>
              <a:rPr lang="en-US"/>
              <a:t>Call logs </a:t>
            </a:r>
          </a:p>
          <a:p>
            <a:r>
              <a:rPr lang="en-US"/>
              <a:t>App data</a:t>
            </a:r>
          </a:p>
          <a:p>
            <a:r>
              <a:rPr lang="en-US"/>
              <a:t>Media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EBAC742-CB8A-4A14-803B-E947BE2C78A7}"/>
              </a:ext>
            </a:extLst>
          </p:cNvPr>
          <p:cNvSpPr txBox="1">
            <a:spLocks/>
          </p:cNvSpPr>
          <p:nvPr/>
        </p:nvSpPr>
        <p:spPr>
          <a:xfrm>
            <a:off x="9447212" y="574222"/>
            <a:ext cx="1903729" cy="7366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Physical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9DC1247-3DAB-4AE4-9DEF-F3C6FF5EFCA9}"/>
              </a:ext>
            </a:extLst>
          </p:cNvPr>
          <p:cNvSpPr txBox="1">
            <a:spLocks/>
          </p:cNvSpPr>
          <p:nvPr/>
        </p:nvSpPr>
        <p:spPr>
          <a:xfrm>
            <a:off x="5403585" y="506153"/>
            <a:ext cx="2436972" cy="804669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File System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54B294D-71F6-4166-B924-69D066D60BD6}"/>
              </a:ext>
            </a:extLst>
          </p:cNvPr>
          <p:cNvSpPr txBox="1">
            <a:spLocks/>
          </p:cNvSpPr>
          <p:nvPr/>
        </p:nvSpPr>
        <p:spPr>
          <a:xfrm>
            <a:off x="4752305" y="1785258"/>
            <a:ext cx="3503929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Same as logical but also includes:</a:t>
            </a:r>
          </a:p>
          <a:p>
            <a:r>
              <a:rPr lang="en-US"/>
              <a:t>Documents (.txt, .pdf)</a:t>
            </a:r>
          </a:p>
          <a:p>
            <a:r>
              <a:rPr lang="en-US"/>
              <a:t>Hidden files that provide info about the file system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AA2761E-F36A-4578-8181-BD321C2066E1}"/>
              </a:ext>
            </a:extLst>
          </p:cNvPr>
          <p:cNvSpPr txBox="1">
            <a:spLocks/>
          </p:cNvSpPr>
          <p:nvPr/>
        </p:nvSpPr>
        <p:spPr>
          <a:xfrm>
            <a:off x="8515598" y="1744431"/>
            <a:ext cx="3503929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Most comprehensive </a:t>
            </a:r>
          </a:p>
          <a:p>
            <a:r>
              <a:rPr lang="en-US"/>
              <a:t>Most invasive </a:t>
            </a:r>
          </a:p>
          <a:p>
            <a:r>
              <a:rPr lang="en-US"/>
              <a:t>Includes everything as well as unallocated space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5E0480-DA96-4FF1-AD48-5B516B3F92F0}"/>
              </a:ext>
            </a:extLst>
          </p:cNvPr>
          <p:cNvSpPr/>
          <p:nvPr/>
        </p:nvSpPr>
        <p:spPr>
          <a:xfrm>
            <a:off x="989012" y="533400"/>
            <a:ext cx="3540896" cy="562522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EDCE80-0DE5-4C42-AD26-FD572C44F01E}"/>
              </a:ext>
            </a:extLst>
          </p:cNvPr>
          <p:cNvSpPr/>
          <p:nvPr/>
        </p:nvSpPr>
        <p:spPr>
          <a:xfrm>
            <a:off x="4704328" y="533400"/>
            <a:ext cx="3540896" cy="5625226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861096-BC74-43CC-AA92-0C5F4258FA8A}"/>
              </a:ext>
            </a:extLst>
          </p:cNvPr>
          <p:cNvSpPr/>
          <p:nvPr/>
        </p:nvSpPr>
        <p:spPr>
          <a:xfrm>
            <a:off x="8419644" y="533400"/>
            <a:ext cx="3540896" cy="5625226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1121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6164E-698B-4F41-AE1E-B3D842E7C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3</a:t>
            </a:r>
            <a:r>
              <a:rPr lang="en-US" baseline="30000"/>
              <a:t>rd</a:t>
            </a:r>
            <a:r>
              <a:rPr lang="en-US"/>
              <a:t> Party App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83928-135C-4FAF-87B5-BCC24B117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Chat conversations</a:t>
            </a:r>
          </a:p>
          <a:p>
            <a:r>
              <a:rPr lang="en-US"/>
              <a:t>Emails and email attachments</a:t>
            </a:r>
          </a:p>
          <a:p>
            <a:r>
              <a:rPr lang="en-US"/>
              <a:t>Deleted content</a:t>
            </a:r>
          </a:p>
          <a:p>
            <a:r>
              <a:rPr lang="en-US"/>
              <a:t>Calendar data</a:t>
            </a:r>
          </a:p>
          <a:p>
            <a:r>
              <a:rPr lang="en-US"/>
              <a:t>Call logs </a:t>
            </a:r>
          </a:p>
          <a:p>
            <a:r>
              <a:rPr lang="en-US"/>
              <a:t>Contacts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9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867</Words>
  <Application>Microsoft Office PowerPoint</Application>
  <PresentationFormat>Custom</PresentationFormat>
  <Paragraphs>174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Arial Rounded MT Bold</vt:lpstr>
      <vt:lpstr>Calibri</vt:lpstr>
      <vt:lpstr>Tech 16x9</vt:lpstr>
      <vt:lpstr>Cellebrite UFED Premium</vt:lpstr>
      <vt:lpstr>Cellebrite</vt:lpstr>
      <vt:lpstr>Cellebrite</vt:lpstr>
      <vt:lpstr>UFED Background</vt:lpstr>
      <vt:lpstr>Cellebrite UFED Premium</vt:lpstr>
      <vt:lpstr>UFED Premium</vt:lpstr>
      <vt:lpstr>Capabilities</vt:lpstr>
      <vt:lpstr>Logical</vt:lpstr>
      <vt:lpstr>Types of 3rd Party App Data </vt:lpstr>
      <vt:lpstr>What Else Can UFED Do?</vt:lpstr>
      <vt:lpstr>Support</vt:lpstr>
      <vt:lpstr>PowerPoint Presentation</vt:lpstr>
      <vt:lpstr>Checkm8 Exploit</vt:lpstr>
      <vt:lpstr>Exploit Overview</vt:lpstr>
      <vt:lpstr>Why You Shouldn’t Worry</vt:lpstr>
      <vt:lpstr>How Does Checkm8 Work?</vt:lpstr>
      <vt:lpstr>Apple Secure Boot Chain</vt:lpstr>
      <vt:lpstr>Checkm8 and Cellebrite</vt:lpstr>
      <vt:lpstr>Legality Discussion</vt:lpstr>
      <vt:lpstr>Equating UFED with Intoxilyzer</vt:lpstr>
      <vt:lpstr>Questions?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Cellebrite UFED Premium</dc:title>
  <dc:creator>Sofia Sackett</dc:creator>
  <cp:lastModifiedBy>Sofia Sackett</cp:lastModifiedBy>
  <cp:revision>7</cp:revision>
  <dcterms:created xsi:type="dcterms:W3CDTF">2020-03-11T17:06:52Z</dcterms:created>
  <dcterms:modified xsi:type="dcterms:W3CDTF">2020-03-19T16:27:00Z</dcterms:modified>
</cp:coreProperties>
</file>